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57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3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E122F2-2CE8-4E20-AA81-B962DB1B7C0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00FE5B-72C3-4D8E-9526-6363ED47E37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837A96-D8D0-4409-9011-6FC882F2759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E4334F-8E24-4204-914C-2BBBE36AC00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A41163-8AB4-4A4D-84F9-16C3A8DCBDB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A8A996-D990-43F7-A854-BDB89D0B2C6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FF4BEF-4211-4956-91F2-18D9CEA62BF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7DACF2-CBB8-48D0-AD2C-C97AA060B9B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C9801D-972A-4115-9B42-31D8CDE2A48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E60373-AACE-42F8-9504-37BB8E68E3B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07BB53-1C96-433C-B904-1AEF399FCEB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DE224A6-F795-485C-B815-D7643CE095A7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Аминокислоты </a:t>
            </a:r>
            <a:endParaRPr lang="ru-RU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pic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67525"/>
          </a:xfrm>
          <a:noFill/>
          <a:ln/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5627688" y="44450"/>
            <a:ext cx="32940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u="sng"/>
              <a:t>Получение аминокислот</a:t>
            </a: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512763"/>
            <a:ext cx="7399337" cy="3952875"/>
          </a:xfrm>
          <a:prstGeom prst="rect">
            <a:avLst/>
          </a:prstGeom>
          <a:noFill/>
        </p:spPr>
      </p:pic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682625" y="5516563"/>
            <a:ext cx="8461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/>
              <a:t>Составьте схемы возможных способов получения аминокислот.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719138" y="4868863"/>
            <a:ext cx="28543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accent2"/>
                </a:solidFill>
              </a:rPr>
              <a:t>Задание для учащихся.</a:t>
            </a:r>
          </a:p>
        </p:txBody>
      </p:sp>
      <p:sp>
        <p:nvSpPr>
          <p:cNvPr id="10247" name="WordArt 7"/>
          <p:cNvSpPr>
            <a:spLocks noChangeArrowheads="1" noChangeShapeType="1" noTextEdit="1"/>
          </p:cNvSpPr>
          <p:nvPr/>
        </p:nvSpPr>
        <p:spPr bwMode="auto">
          <a:xfrm>
            <a:off x="179388" y="4824413"/>
            <a:ext cx="354012" cy="873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8" name="Text Box 4"/>
          <p:cNvSpPr txBox="1">
            <a:spLocks noChangeArrowheads="1"/>
          </p:cNvSpPr>
          <p:nvPr/>
        </p:nvSpPr>
        <p:spPr bwMode="auto">
          <a:xfrm>
            <a:off x="4173538" y="188913"/>
            <a:ext cx="4970462" cy="319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 sz="2400"/>
              <a:t>В живых организмах: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ru-RU" sz="2400"/>
              <a:t>Природные аминокислоты (около 150)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ru-RU" sz="2400"/>
              <a:t>Протеиногенные аминокислоты (около 20) в белках</a:t>
            </a:r>
          </a:p>
          <a:p>
            <a:pPr>
              <a:spcBef>
                <a:spcPct val="50000"/>
              </a:spcBef>
              <a:buFontTx/>
              <a:buChar char="•"/>
            </a:pPr>
            <a:endParaRPr lang="ru-RU" sz="2400"/>
          </a:p>
        </p:txBody>
      </p:sp>
      <p:sp>
        <p:nvSpPr>
          <p:cNvPr id="149513" name="Rectangle 9"/>
          <p:cNvSpPr>
            <a:spLocks noChangeArrowheads="1"/>
          </p:cNvSpPr>
          <p:nvPr/>
        </p:nvSpPr>
        <p:spPr bwMode="auto">
          <a:xfrm>
            <a:off x="179388" y="3789363"/>
            <a:ext cx="467995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sz="2400"/>
              <a:t>Незаменимые: </a:t>
            </a:r>
            <a:endParaRPr lang="en-US" sz="2400"/>
          </a:p>
          <a:p>
            <a:r>
              <a:rPr lang="ru-RU" sz="2400"/>
              <a:t>валин, лейцин, лизин, треонин, цистеин и др.</a:t>
            </a:r>
          </a:p>
          <a:p>
            <a:pPr>
              <a:buFontTx/>
              <a:buChar char="•"/>
            </a:pPr>
            <a:r>
              <a:rPr lang="ru-RU" sz="2400"/>
              <a:t>Антибиотики (пенициллин)</a:t>
            </a:r>
          </a:p>
          <a:p>
            <a:pPr>
              <a:buFontTx/>
              <a:buChar char="•"/>
            </a:pPr>
            <a:r>
              <a:rPr lang="ru-RU" sz="2400"/>
              <a:t>Полиамидные смолы (капрон, нейлон)</a:t>
            </a:r>
          </a:p>
          <a:p>
            <a:pPr>
              <a:buFontTx/>
              <a:buChar char="•"/>
            </a:pPr>
            <a:r>
              <a:rPr lang="ru-RU" sz="2400"/>
              <a:t>*Добавка к корму </a:t>
            </a:r>
          </a:p>
        </p:txBody>
      </p:sp>
      <p:pic>
        <p:nvPicPr>
          <p:cNvPr id="149514" name="Picture 10" descr="бел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60350"/>
            <a:ext cx="3565525" cy="2457450"/>
          </a:xfrm>
          <a:prstGeom prst="rect">
            <a:avLst/>
          </a:prstGeom>
          <a:noFill/>
        </p:spPr>
      </p:pic>
      <p:pic>
        <p:nvPicPr>
          <p:cNvPr id="149515" name="Picture 11" descr="коммент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2565400"/>
            <a:ext cx="3600450" cy="1292225"/>
          </a:xfrm>
          <a:prstGeom prst="rect">
            <a:avLst/>
          </a:prstGeom>
          <a:noFill/>
        </p:spPr>
      </p:pic>
      <p:pic>
        <p:nvPicPr>
          <p:cNvPr id="149516" name="Picture 12" descr="блюд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3" y="2852738"/>
            <a:ext cx="4121150" cy="3846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9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9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9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9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49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640"/>
                            </p:stCondLst>
                            <p:childTnLst>
                              <p:par>
                                <p:cTn id="2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495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495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495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8" grpId="0"/>
      <p:bldP spid="1495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Применение аминокислот</a:t>
            </a:r>
            <a:endParaRPr lang="ru-RU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4" descr="zu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643050"/>
            <a:ext cx="8351838" cy="5011738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61" name="Rectangle 5"/>
          <p:cNvSpPr>
            <a:spLocks noChangeArrowheads="1"/>
          </p:cNvSpPr>
          <p:nvPr/>
        </p:nvSpPr>
        <p:spPr bwMode="auto">
          <a:xfrm>
            <a:off x="1116013" y="692150"/>
            <a:ext cx="61928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 </a:t>
            </a:r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Дайте   свое определение  класса.  </a:t>
            </a:r>
          </a:p>
        </p:txBody>
      </p:sp>
      <p:sp>
        <p:nvSpPr>
          <p:cNvPr id="147462" name="Rectangle 6"/>
          <p:cNvSpPr>
            <a:spLocks noChangeArrowheads="1"/>
          </p:cNvSpPr>
          <p:nvPr/>
        </p:nvSpPr>
        <p:spPr bwMode="auto">
          <a:xfrm>
            <a:off x="1116013" y="1412875"/>
            <a:ext cx="684053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  Аминокислоты – гетерофункциональные соединения, которые обязательно содержат две функциональные группы: аминогруппу – </a:t>
            </a: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NH</a:t>
            </a:r>
            <a:r>
              <a:rPr lang="en-US" baseline="-2500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2</a:t>
            </a: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 и карбоксильную группу –</a:t>
            </a: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COOH</a:t>
            </a: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, связанные с углеводородным радикалом (стр. 220 учебника)</a:t>
            </a:r>
            <a:r>
              <a:rPr lang="ru-RU">
                <a:latin typeface="Tahoma" pitchFamily="34" charset="0"/>
              </a:rPr>
              <a:t> </a:t>
            </a:r>
          </a:p>
        </p:txBody>
      </p:sp>
      <p:sp>
        <p:nvSpPr>
          <p:cNvPr id="147463" name="Rectangle 7"/>
          <p:cNvSpPr>
            <a:spLocks noChangeArrowheads="1"/>
          </p:cNvSpPr>
          <p:nvPr/>
        </p:nvSpPr>
        <p:spPr bwMode="auto">
          <a:xfrm>
            <a:off x="1187450" y="4941888"/>
            <a:ext cx="3025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 </a:t>
            </a:r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Общая формула</a:t>
            </a:r>
          </a:p>
        </p:txBody>
      </p:sp>
      <p:sp>
        <p:nvSpPr>
          <p:cNvPr id="147464" name="Rectangle 8"/>
          <p:cNvSpPr>
            <a:spLocks noChangeArrowheads="1"/>
          </p:cNvSpPr>
          <p:nvPr/>
        </p:nvSpPr>
        <p:spPr bwMode="auto">
          <a:xfrm>
            <a:off x="1116013" y="2997200"/>
            <a:ext cx="684053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  Аминокислоты – производные кислот, которые можно рассматривать как продукты замещения одного или более атомов водорода в их радикалах на одну или более аминогрупп (</a:t>
            </a: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“</a:t>
            </a: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Курс органической химии</a:t>
            </a: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”</a:t>
            </a: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, стр.371)</a:t>
            </a:r>
            <a:r>
              <a:rPr lang="ru-RU">
                <a:latin typeface="Tahoma" pitchFamily="34" charset="0"/>
              </a:rPr>
              <a:t> 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4500563" y="4292600"/>
            <a:ext cx="3024187" cy="1790700"/>
            <a:chOff x="2744" y="2568"/>
            <a:chExt cx="1905" cy="1128"/>
          </a:xfrm>
        </p:grpSpPr>
        <p:sp>
          <p:nvSpPr>
            <p:cNvPr id="147460" name="Rectangle 4"/>
            <p:cNvSpPr>
              <a:spLocks noChangeArrowheads="1"/>
            </p:cNvSpPr>
            <p:nvPr/>
          </p:nvSpPr>
          <p:spPr bwMode="auto">
            <a:xfrm>
              <a:off x="2744" y="2568"/>
              <a:ext cx="1905" cy="1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342900" indent="-342900"/>
              <a:endParaRPr lang="ru-RU" sz="240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endParaRPr>
            </a:p>
            <a:p>
              <a:pPr marL="342900" indent="-342900"/>
              <a:r>
                <a:rPr lang="en-US" sz="2400">
                  <a:effectLst>
                    <a:outerShdw blurRad="38100" dist="38100" dir="2700000" algn="tl">
                      <a:srgbClr val="FFFFFF"/>
                    </a:outerShdw>
                  </a:effectLst>
                  <a:latin typeface="Tahoma" pitchFamily="34" charset="0"/>
                </a:rPr>
                <a:t>NH</a:t>
              </a:r>
              <a:r>
                <a:rPr lang="en-US" sz="2400" baseline="-25000">
                  <a:effectLst>
                    <a:outerShdw blurRad="38100" dist="38100" dir="2700000" algn="tl">
                      <a:srgbClr val="FFFFFF"/>
                    </a:outerShdw>
                  </a:effectLst>
                  <a:latin typeface="Tahoma" pitchFamily="34" charset="0"/>
                </a:rPr>
                <a:t>2</a:t>
              </a:r>
              <a:r>
                <a:rPr lang="en-US" sz="2400">
                  <a:effectLst>
                    <a:outerShdw blurRad="38100" dist="38100" dir="2700000" algn="tl">
                      <a:srgbClr val="FFFFFF"/>
                    </a:outerShdw>
                  </a:effectLst>
                  <a:latin typeface="Tahoma" pitchFamily="34" charset="0"/>
                </a:rPr>
                <a:t> – CH – COOH</a:t>
              </a:r>
            </a:p>
            <a:p>
              <a:pPr marL="342900" indent="-342900"/>
              <a:r>
                <a:rPr lang="en-US" sz="2400">
                  <a:effectLst>
                    <a:outerShdw blurRad="38100" dist="38100" dir="2700000" algn="tl">
                      <a:srgbClr val="FFFFFF"/>
                    </a:outerShdw>
                  </a:effectLst>
                  <a:latin typeface="Tahoma" pitchFamily="34" charset="0"/>
                </a:rPr>
                <a:t>             </a:t>
              </a:r>
            </a:p>
            <a:p>
              <a:pPr marL="342900" indent="-342900"/>
              <a:r>
                <a:rPr lang="ru-RU" sz="2400">
                  <a:effectLst>
                    <a:outerShdw blurRad="38100" dist="38100" dir="2700000" algn="tl">
                      <a:srgbClr val="FFFFFF"/>
                    </a:outerShdw>
                  </a:effectLst>
                  <a:latin typeface="Tahoma" pitchFamily="34" charset="0"/>
                </a:rPr>
                <a:t>           </a:t>
              </a:r>
              <a:r>
                <a:rPr lang="en-US" sz="2400">
                  <a:effectLst>
                    <a:outerShdw blurRad="38100" dist="38100" dir="2700000" algn="tl">
                      <a:srgbClr val="FFFFFF"/>
                    </a:outerShdw>
                  </a:effectLst>
                  <a:latin typeface="Tahoma" pitchFamily="34" charset="0"/>
                  <a:cs typeface="Arial" charset="0"/>
                </a:rPr>
                <a:t>R</a:t>
              </a:r>
            </a:p>
            <a:p>
              <a:pPr marL="342900" indent="-342900">
                <a:lnSpc>
                  <a:spcPct val="80000"/>
                </a:lnSpc>
                <a:spcBef>
                  <a:spcPct val="50000"/>
                </a:spcBef>
              </a:pPr>
              <a:endParaRPr lang="ru-RU" baseline="-2500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endParaRPr>
            </a:p>
          </p:txBody>
        </p:sp>
        <p:sp>
          <p:nvSpPr>
            <p:cNvPr id="147465" name="Line 9"/>
            <p:cNvSpPr>
              <a:spLocks noChangeShapeType="1"/>
            </p:cNvSpPr>
            <p:nvPr/>
          </p:nvSpPr>
          <p:spPr bwMode="auto">
            <a:xfrm>
              <a:off x="3515" y="3113"/>
              <a:ext cx="0" cy="1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7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7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7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7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7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61" grpId="0"/>
      <p:bldP spid="147462" grpId="0"/>
      <p:bldP spid="147463" grpId="0"/>
      <p:bldP spid="14746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ic5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67525"/>
          </a:xfrm>
          <a:noFill/>
          <a:ln/>
        </p:spPr>
      </p:pic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4284663" y="44450"/>
            <a:ext cx="48609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u="sng"/>
              <a:t>Аминокислоты. Биологическая роль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339725" y="765175"/>
            <a:ext cx="82280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/>
              <a:t>Аминокислоты, в отличие от ранее изученных органических веществ, содержат две функциональные группы.</a:t>
            </a:r>
          </a:p>
        </p:txBody>
      </p:sp>
      <p:pic>
        <p:nvPicPr>
          <p:cNvPr id="4101" name="Picture 5" descr="702px-AminoAcidbal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60925" y="4167188"/>
            <a:ext cx="4248150" cy="2357437"/>
          </a:xfrm>
          <a:prstGeom prst="rect">
            <a:avLst/>
          </a:prstGeom>
          <a:noFill/>
        </p:spPr>
      </p:pic>
      <p:graphicFrame>
        <p:nvGraphicFramePr>
          <p:cNvPr id="4102" name="Object 6"/>
          <p:cNvGraphicFramePr>
            <a:graphicFrameLocks noGrp="1" noChangeAspect="1"/>
          </p:cNvGraphicFramePr>
          <p:nvPr>
            <p:ph sz="half" idx="2"/>
          </p:nvPr>
        </p:nvGraphicFramePr>
        <p:xfrm>
          <a:off x="358775" y="1665288"/>
          <a:ext cx="4573588" cy="306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Image" r:id="rId5" imgW="6526984" imgH="4368254" progId="Photoshop.Image.9">
                  <p:embed/>
                </p:oleObj>
              </mc:Choice>
              <mc:Fallback>
                <p:oleObj name="Image" r:id="rId5" imgW="6526984" imgH="4368254" progId="Photoshop.Image.9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775" y="1665288"/>
                        <a:ext cx="4573588" cy="3062287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CC0066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ic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67525"/>
          </a:xfrm>
          <a:noFill/>
          <a:ln/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5381625" y="44450"/>
            <a:ext cx="3727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u="sng"/>
              <a:t>Номенклатура аминокислот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395288" y="441325"/>
            <a:ext cx="8640762" cy="557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/>
            <a:r>
              <a:rPr lang="ru-RU" sz="2000" b="1"/>
              <a:t>Чтобы дать название аминокислотам, необходимо выполнять следующие правила:</a:t>
            </a:r>
          </a:p>
          <a:p>
            <a:pPr marL="342900" indent="-342900"/>
            <a:r>
              <a:rPr lang="en-US" sz="2000" b="1">
                <a:solidFill>
                  <a:srgbClr val="CC0066"/>
                </a:solidFill>
              </a:rPr>
              <a:t>1.</a:t>
            </a:r>
            <a:r>
              <a:rPr lang="en-US" sz="2000" b="1"/>
              <a:t>  </a:t>
            </a:r>
            <a:r>
              <a:rPr lang="ru-RU" sz="2000" b="1"/>
              <a:t>Найдите главную углеродную цепь – это самая длинная цепь атомов углерода, включающая атом углерода карбонильной группы.</a:t>
            </a:r>
          </a:p>
          <a:p>
            <a:pPr marL="342900" indent="-342900"/>
            <a:r>
              <a:rPr lang="en-US" sz="2000" b="1">
                <a:solidFill>
                  <a:srgbClr val="CC0066"/>
                </a:solidFill>
              </a:rPr>
              <a:t>2.</a:t>
            </a:r>
            <a:r>
              <a:rPr lang="en-US" sz="2000" b="1"/>
              <a:t>  </a:t>
            </a:r>
            <a:r>
              <a:rPr lang="ru-RU" sz="2000" b="1"/>
              <a:t>Пронумеруйте атомы углерода в главной цепи, начиная с атома углерода карбоксильной группы.</a:t>
            </a:r>
          </a:p>
          <a:p>
            <a:pPr marL="342900" indent="-342900"/>
            <a:r>
              <a:rPr lang="en-US" sz="2000" b="1">
                <a:solidFill>
                  <a:srgbClr val="CC0066"/>
                </a:solidFill>
              </a:rPr>
              <a:t>3.</a:t>
            </a:r>
            <a:r>
              <a:rPr lang="en-US" sz="2000" b="1"/>
              <a:t>  </a:t>
            </a:r>
            <a:r>
              <a:rPr lang="ru-RU" sz="2000" b="1"/>
              <a:t>Укажите номер атома углерода в главной цепи соединенного со второй функциональной группой – аминогруппой и назовите её.</a:t>
            </a:r>
          </a:p>
          <a:p>
            <a:pPr marL="342900" indent="-342900"/>
            <a:r>
              <a:rPr lang="en-US" sz="2000" b="1">
                <a:solidFill>
                  <a:srgbClr val="CC0066"/>
                </a:solidFill>
              </a:rPr>
              <a:t>4.</a:t>
            </a:r>
            <a:r>
              <a:rPr lang="en-US" sz="2000" b="1"/>
              <a:t>  </a:t>
            </a:r>
            <a:r>
              <a:rPr lang="ru-RU" sz="2000" b="1"/>
              <a:t>Если имеются другие заместители, то укажите номер атома углерода в главной цепи, у которого есть заместитель, и дайте название заместителю. Если заместителей несколько, расположите их по алфавиту. Перед названием одинаковых заместителей укажите номер атома углерода, с которым они связаны. И используйте умножающие приставки ( ди - . три - )</a:t>
            </a:r>
          </a:p>
          <a:p>
            <a:pPr marL="342900" indent="-342900"/>
            <a:r>
              <a:rPr lang="en-US" sz="2000" b="1">
                <a:solidFill>
                  <a:srgbClr val="CC0066"/>
                </a:solidFill>
              </a:rPr>
              <a:t>5.</a:t>
            </a:r>
            <a:r>
              <a:rPr lang="en-US" sz="2000" b="1"/>
              <a:t>  </a:t>
            </a:r>
            <a:r>
              <a:rPr lang="ru-RU" sz="2000" b="1"/>
              <a:t>В конце названия допишите суффикс – овая и слово кислота.</a:t>
            </a:r>
          </a:p>
          <a:p>
            <a:pPr marL="342900" indent="-342900">
              <a:buFontTx/>
              <a:buAutoNum type="arabicPeriod"/>
            </a:pPr>
            <a:endParaRPr lang="ru-RU" sz="20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84188" y="1628775"/>
            <a:ext cx="8659812" cy="256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  <a:p>
            <a:endParaRPr lang="en-US"/>
          </a:p>
          <a:p>
            <a:pPr>
              <a:buFontTx/>
              <a:buChar char="•"/>
            </a:pPr>
            <a:r>
              <a:rPr lang="ru-RU" b="1"/>
              <a:t>По количеству функциональных групп :</a:t>
            </a:r>
          </a:p>
          <a:p>
            <a:pPr>
              <a:buFontTx/>
              <a:buChar char="•"/>
            </a:pPr>
            <a:r>
              <a:rPr lang="ru-RU"/>
              <a:t> </a:t>
            </a:r>
            <a:r>
              <a:rPr lang="ru-RU" i="1"/>
              <a:t>моноаминомонокарбоновые </a:t>
            </a:r>
          </a:p>
          <a:p>
            <a:pPr>
              <a:buFontTx/>
              <a:buChar char="•"/>
            </a:pPr>
            <a:r>
              <a:rPr lang="ru-RU" i="1"/>
              <a:t> диаминомонокарбоновые</a:t>
            </a:r>
            <a:r>
              <a:rPr lang="ru-RU"/>
              <a:t>       С-С-С-С-С -СООН</a:t>
            </a:r>
            <a:endParaRPr lang="he-IL">
              <a:cs typeface="Arial" charset="0"/>
            </a:endParaRPr>
          </a:p>
          <a:p>
            <a:r>
              <a:rPr lang="en-US"/>
              <a:t>		</a:t>
            </a:r>
            <a:r>
              <a:rPr lang="ru-RU"/>
              <a:t>                         </a:t>
            </a:r>
            <a:r>
              <a:rPr lang="he-IL">
                <a:cs typeface="Arial" charset="0"/>
              </a:rPr>
              <a:t>׀</a:t>
            </a:r>
            <a:r>
              <a:rPr lang="ru-RU">
                <a:cs typeface="Arial" charset="0"/>
              </a:rPr>
              <a:t>              </a:t>
            </a:r>
            <a:r>
              <a:rPr lang="he-IL">
                <a:cs typeface="Arial" charset="0"/>
              </a:rPr>
              <a:t>׀</a:t>
            </a:r>
          </a:p>
          <a:p>
            <a:r>
              <a:rPr lang="ru-RU">
                <a:cs typeface="Arial" charset="0"/>
              </a:rPr>
              <a:t>                                                     </a:t>
            </a:r>
            <a:r>
              <a:rPr lang="en-US"/>
              <a:t>NH</a:t>
            </a:r>
            <a:r>
              <a:rPr lang="en-US" baseline="-25000"/>
              <a:t>2</a:t>
            </a:r>
            <a:r>
              <a:rPr lang="ru-RU" baseline="-25000"/>
              <a:t> </a:t>
            </a:r>
            <a:r>
              <a:rPr lang="ru-RU"/>
              <a:t>       </a:t>
            </a:r>
            <a:r>
              <a:rPr lang="en-US"/>
              <a:t>NH</a:t>
            </a:r>
            <a:r>
              <a:rPr lang="en-US" baseline="-25000"/>
              <a:t>2 </a:t>
            </a:r>
            <a:r>
              <a:rPr lang="ru-RU" baseline="-25000"/>
              <a:t>   </a:t>
            </a:r>
            <a:r>
              <a:rPr lang="ru-RU"/>
              <a:t>лизин</a:t>
            </a:r>
          </a:p>
          <a:p>
            <a:r>
              <a:rPr lang="ru-RU"/>
              <a:t>                    </a:t>
            </a:r>
          </a:p>
          <a:p>
            <a:r>
              <a:rPr lang="ru-RU"/>
              <a:t>                   </a:t>
            </a:r>
            <a:endParaRPr lang="el-GR">
              <a:cs typeface="Arial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539750" y="404813"/>
            <a:ext cx="7848600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b="1"/>
              <a:t>По взаимному расположению функциональных групп:</a:t>
            </a:r>
          </a:p>
          <a:p>
            <a:r>
              <a:rPr lang="ru-RU"/>
              <a:t>            </a:t>
            </a:r>
            <a:r>
              <a:rPr lang="el-GR"/>
              <a:t>α</a:t>
            </a:r>
            <a:r>
              <a:rPr lang="en-US"/>
              <a:t> </a:t>
            </a:r>
            <a:r>
              <a:rPr lang="ru-RU"/>
              <a:t>,</a:t>
            </a:r>
            <a:r>
              <a:rPr lang="en-US"/>
              <a:t> </a:t>
            </a:r>
            <a:r>
              <a:rPr lang="el-GR"/>
              <a:t>β</a:t>
            </a:r>
            <a:r>
              <a:rPr lang="ru-RU"/>
              <a:t> , </a:t>
            </a:r>
            <a:r>
              <a:rPr lang="el-GR"/>
              <a:t>γ</a:t>
            </a:r>
            <a:r>
              <a:rPr lang="en-US"/>
              <a:t>…</a:t>
            </a:r>
            <a:endParaRPr lang="ru-RU"/>
          </a:p>
          <a:p>
            <a:r>
              <a:rPr lang="ru-RU"/>
              <a:t>С – С</a:t>
            </a:r>
            <a:r>
              <a:rPr lang="en-US"/>
              <a:t>-</a:t>
            </a:r>
            <a:r>
              <a:rPr lang="ru-RU"/>
              <a:t>  С – С – СООН</a:t>
            </a:r>
            <a:r>
              <a:rPr lang="en-US"/>
              <a:t>       </a:t>
            </a:r>
            <a:r>
              <a:rPr lang="ru-RU"/>
              <a:t>С – С</a:t>
            </a:r>
            <a:r>
              <a:rPr lang="en-US"/>
              <a:t>-</a:t>
            </a:r>
            <a:r>
              <a:rPr lang="ru-RU"/>
              <a:t>  С – С – СООН</a:t>
            </a:r>
            <a:r>
              <a:rPr lang="en-US"/>
              <a:t>    </a:t>
            </a:r>
            <a:r>
              <a:rPr lang="ru-RU"/>
              <a:t>С – С</a:t>
            </a:r>
            <a:r>
              <a:rPr lang="en-US"/>
              <a:t>-</a:t>
            </a:r>
            <a:r>
              <a:rPr lang="ru-RU"/>
              <a:t>  С – С – СООН</a:t>
            </a:r>
          </a:p>
          <a:p>
            <a:r>
              <a:rPr lang="ru-RU"/>
              <a:t>                    </a:t>
            </a:r>
            <a:r>
              <a:rPr lang="en-US"/>
              <a:t>|		             |			     |</a:t>
            </a:r>
          </a:p>
          <a:p>
            <a:r>
              <a:rPr lang="ru-RU"/>
              <a:t>                  </a:t>
            </a:r>
            <a:r>
              <a:rPr lang="en-US"/>
              <a:t> NH2                             NH2                            NH2   </a:t>
            </a: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539750" y="3644900"/>
            <a:ext cx="42513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2, 6 – диаминогексановая   кислота</a:t>
            </a:r>
            <a:r>
              <a:rPr lang="ru-RU"/>
              <a:t> </a:t>
            </a:r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539750" y="4149725"/>
            <a:ext cx="7165975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  <a:p>
            <a:pPr>
              <a:buFontTx/>
              <a:buChar char="•"/>
            </a:pPr>
            <a:r>
              <a:rPr lang="ru-RU"/>
              <a:t> </a:t>
            </a:r>
            <a:r>
              <a:rPr lang="ru-RU" i="1"/>
              <a:t>моноаминодикарбоновые  </a:t>
            </a:r>
            <a:r>
              <a:rPr lang="ru-RU"/>
              <a:t>           НООС-С-С-С-СООН</a:t>
            </a:r>
          </a:p>
          <a:p>
            <a:r>
              <a:rPr lang="ru-RU"/>
              <a:t>             				</a:t>
            </a:r>
            <a:r>
              <a:rPr lang="en-US"/>
              <a:t>	 </a:t>
            </a:r>
            <a:r>
              <a:rPr lang="ru-RU"/>
              <a:t>     </a:t>
            </a:r>
            <a:r>
              <a:rPr lang="en-US"/>
              <a:t>|</a:t>
            </a:r>
          </a:p>
          <a:p>
            <a:r>
              <a:rPr lang="ru-RU"/>
              <a:t>					     </a:t>
            </a:r>
            <a:r>
              <a:rPr lang="en-US"/>
              <a:t>NH2</a:t>
            </a:r>
            <a:r>
              <a:rPr lang="ru-RU"/>
              <a:t>  </a:t>
            </a:r>
          </a:p>
          <a:p>
            <a:r>
              <a:rPr lang="ru-RU"/>
              <a:t>                   </a:t>
            </a:r>
            <a:endParaRPr lang="el-GR"/>
          </a:p>
        </p:txBody>
      </p:sp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6443663" y="5013325"/>
            <a:ext cx="16589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глутаминовая</a:t>
            </a:r>
          </a:p>
        </p:txBody>
      </p:sp>
      <p:sp>
        <p:nvSpPr>
          <p:cNvPr id="6154" name="Rectangle 10"/>
          <p:cNvSpPr>
            <a:spLocks noChangeArrowheads="1"/>
          </p:cNvSpPr>
          <p:nvPr/>
        </p:nvSpPr>
        <p:spPr bwMode="auto">
          <a:xfrm>
            <a:off x="611188" y="5229225"/>
            <a:ext cx="424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/>
              <a:t>2-аминопентандиовая кислота</a:t>
            </a:r>
            <a:endParaRPr lang="el-GR" b="1"/>
          </a:p>
        </p:txBody>
      </p:sp>
      <p:pic>
        <p:nvPicPr>
          <p:cNvPr id="6158" name="Picture 14" descr="DSC0628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8125" y="1916113"/>
            <a:ext cx="2270125" cy="30257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50" grpId="0"/>
      <p:bldP spid="6151" grpId="0"/>
      <p:bldP spid="6152" grpId="0"/>
      <p:bldP spid="6153" grpId="0"/>
      <p:bldP spid="61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40" name="Rectangle 4"/>
          <p:cNvSpPr>
            <a:spLocks noChangeArrowheads="1"/>
          </p:cNvSpPr>
          <p:nvPr/>
        </p:nvSpPr>
        <p:spPr bwMode="auto">
          <a:xfrm>
            <a:off x="1331913" y="1557338"/>
            <a:ext cx="6624637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/>
              <a:t> </a:t>
            </a:r>
            <a:r>
              <a:rPr lang="ru-RU" sz="2400">
                <a:solidFill>
                  <a:srgbClr val="990033"/>
                </a:solidFill>
              </a:rPr>
              <a:t>оптическая изомерия:</a:t>
            </a:r>
          </a:p>
          <a:p>
            <a:endParaRPr lang="ru-RU" sz="2400">
              <a:solidFill>
                <a:srgbClr val="990033"/>
              </a:solidFill>
            </a:endParaRPr>
          </a:p>
          <a:p>
            <a:endParaRPr lang="ru-RU" sz="2400">
              <a:solidFill>
                <a:srgbClr val="990033"/>
              </a:solidFill>
            </a:endParaRPr>
          </a:p>
          <a:p>
            <a:r>
              <a:rPr lang="ru-RU" sz="2400">
                <a:solidFill>
                  <a:srgbClr val="990033"/>
                </a:solidFill>
              </a:rPr>
              <a:t>           СН</a:t>
            </a:r>
            <a:r>
              <a:rPr lang="ru-RU" sz="2400" baseline="-25000">
                <a:solidFill>
                  <a:srgbClr val="990033"/>
                </a:solidFill>
              </a:rPr>
              <a:t>3</a:t>
            </a:r>
            <a:endParaRPr lang="he-IL" sz="2400" baseline="-25000">
              <a:solidFill>
                <a:srgbClr val="990033"/>
              </a:solidFill>
            </a:endParaRPr>
          </a:p>
          <a:p>
            <a:r>
              <a:rPr lang="en-US" sz="2400">
                <a:solidFill>
                  <a:srgbClr val="990033"/>
                </a:solidFill>
              </a:rPr>
              <a:t>            |</a:t>
            </a:r>
          </a:p>
          <a:p>
            <a:r>
              <a:rPr lang="ru-RU" sz="2400">
                <a:solidFill>
                  <a:srgbClr val="990033"/>
                </a:solidFill>
              </a:rPr>
              <a:t> </a:t>
            </a:r>
            <a:r>
              <a:rPr lang="en-US" sz="2400">
                <a:solidFill>
                  <a:srgbClr val="990033"/>
                </a:solidFill>
              </a:rPr>
              <a:t>NH</a:t>
            </a:r>
            <a:r>
              <a:rPr lang="en-US" sz="2400" baseline="-25000">
                <a:solidFill>
                  <a:srgbClr val="990033"/>
                </a:solidFill>
              </a:rPr>
              <a:t>2</a:t>
            </a:r>
            <a:r>
              <a:rPr lang="en-US" sz="2400">
                <a:solidFill>
                  <a:srgbClr val="990033"/>
                </a:solidFill>
              </a:rPr>
              <a:t> – C</a:t>
            </a:r>
            <a:r>
              <a:rPr lang="ru-RU" sz="2400">
                <a:solidFill>
                  <a:srgbClr val="990033"/>
                </a:solidFill>
              </a:rPr>
              <a:t>*-Н</a:t>
            </a:r>
          </a:p>
          <a:p>
            <a:r>
              <a:rPr lang="ru-RU" sz="2400">
                <a:solidFill>
                  <a:srgbClr val="990033"/>
                </a:solidFill>
              </a:rPr>
              <a:t>            </a:t>
            </a:r>
            <a:r>
              <a:rPr lang="he-IL" sz="2400">
                <a:solidFill>
                  <a:srgbClr val="990033"/>
                </a:solidFill>
              </a:rPr>
              <a:t>׀</a:t>
            </a:r>
            <a:endParaRPr lang="ru-RU" sz="2400">
              <a:solidFill>
                <a:srgbClr val="990033"/>
              </a:solidFill>
            </a:endParaRPr>
          </a:p>
          <a:p>
            <a:r>
              <a:rPr lang="ru-RU" sz="2400">
                <a:solidFill>
                  <a:srgbClr val="990033"/>
                </a:solidFill>
              </a:rPr>
              <a:t>            СООН</a:t>
            </a:r>
          </a:p>
          <a:p>
            <a:endParaRPr lang="he-IL" sz="2400" baseline="-25000">
              <a:solidFill>
                <a:srgbClr val="990033"/>
              </a:solidFill>
            </a:endParaRPr>
          </a:p>
        </p:txBody>
      </p:sp>
      <p:sp>
        <p:nvSpPr>
          <p:cNvPr id="142341" name="Text Box 5"/>
          <p:cNvSpPr txBox="1">
            <a:spLocks noChangeArrowheads="1"/>
          </p:cNvSpPr>
          <p:nvPr/>
        </p:nvSpPr>
        <p:spPr bwMode="auto">
          <a:xfrm>
            <a:off x="1331913" y="620713"/>
            <a:ext cx="5256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>
                <a:solidFill>
                  <a:srgbClr val="990033"/>
                </a:solidFill>
              </a:rPr>
              <a:t> </a:t>
            </a:r>
            <a:r>
              <a:rPr lang="ru-RU" sz="2400">
                <a:solidFill>
                  <a:srgbClr val="990033"/>
                </a:solidFill>
              </a:rPr>
              <a:t>изомерия углеродного скелета</a:t>
            </a:r>
          </a:p>
        </p:txBody>
      </p:sp>
      <p:sp>
        <p:nvSpPr>
          <p:cNvPr id="142342" name="Rectangle 6"/>
          <p:cNvSpPr>
            <a:spLocks noChangeArrowheads="1"/>
          </p:cNvSpPr>
          <p:nvPr/>
        </p:nvSpPr>
        <p:spPr bwMode="auto">
          <a:xfrm>
            <a:off x="1331913" y="1052513"/>
            <a:ext cx="4103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/>
              <a:t> </a:t>
            </a:r>
            <a:r>
              <a:rPr lang="ru-RU" sz="2400">
                <a:solidFill>
                  <a:srgbClr val="990033"/>
                </a:solidFill>
              </a:rPr>
              <a:t>изомерия положения</a:t>
            </a:r>
          </a:p>
        </p:txBody>
      </p:sp>
      <p:sp>
        <p:nvSpPr>
          <p:cNvPr id="142343" name="Text Box 7"/>
          <p:cNvSpPr txBox="1">
            <a:spLocks noChangeArrowheads="1"/>
          </p:cNvSpPr>
          <p:nvPr/>
        </p:nvSpPr>
        <p:spPr bwMode="auto">
          <a:xfrm>
            <a:off x="5292725" y="2420938"/>
            <a:ext cx="30972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стр.40 учебника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2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2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40" grpId="0"/>
      <p:bldP spid="142341" grpId="0"/>
      <p:bldP spid="142342" grpId="0"/>
      <p:bldP spid="1423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29600" cy="317500"/>
          </a:xfrm>
        </p:spPr>
        <p:txBody>
          <a:bodyPr/>
          <a:lstStyle/>
          <a:p>
            <a:pPr algn="ctr"/>
            <a:r>
              <a:rPr lang="ru-RU" sz="2400" b="1">
                <a:solidFill>
                  <a:srgbClr val="990033"/>
                </a:solidFill>
              </a:rPr>
              <a:t>Свойства: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96975"/>
            <a:ext cx="8351838" cy="316865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/>
              <a:t>1) Растворимость в воде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800"/>
              <a:t>    </a:t>
            </a:r>
            <a:r>
              <a:rPr lang="en-US" sz="1800"/>
              <a:t>N</a:t>
            </a:r>
            <a:r>
              <a:rPr lang="ru-RU" sz="1800" baseline="30000"/>
              <a:t>+</a:t>
            </a:r>
            <a:r>
              <a:rPr lang="en-US" sz="1800"/>
              <a:t>H</a:t>
            </a:r>
            <a:r>
              <a:rPr lang="ru-RU" sz="1800" baseline="-25000"/>
              <a:t>3</a:t>
            </a:r>
            <a:r>
              <a:rPr lang="en-US" sz="1800"/>
              <a:t> – CH – COOH </a:t>
            </a:r>
            <a:r>
              <a:rPr lang="ru-RU" sz="1800"/>
              <a:t>	</a:t>
            </a:r>
            <a:r>
              <a:rPr lang="en-US" sz="1800"/>
              <a:t>N</a:t>
            </a:r>
            <a:r>
              <a:rPr lang="ru-RU" sz="1800" baseline="30000"/>
              <a:t>+</a:t>
            </a:r>
            <a:r>
              <a:rPr lang="en-US" sz="1800"/>
              <a:t>H</a:t>
            </a:r>
            <a:r>
              <a:rPr lang="ru-RU" sz="1800" baseline="-25000"/>
              <a:t>3</a:t>
            </a:r>
            <a:r>
              <a:rPr lang="en-US" sz="1800"/>
              <a:t> – CH – COO</a:t>
            </a:r>
            <a:r>
              <a:rPr lang="ru-RU" sz="1800" baseline="30000"/>
              <a:t> - </a:t>
            </a:r>
            <a:r>
              <a:rPr lang="ru-RU" sz="1800"/>
              <a:t>           </a:t>
            </a:r>
            <a:r>
              <a:rPr lang="en-US" sz="1800"/>
              <a:t>NH</a:t>
            </a:r>
            <a:r>
              <a:rPr lang="en-US" sz="1800" baseline="-25000"/>
              <a:t>2</a:t>
            </a:r>
            <a:r>
              <a:rPr lang="en-US" sz="1800"/>
              <a:t> – CH – COO</a:t>
            </a:r>
            <a:r>
              <a:rPr lang="ru-RU" sz="1800" baseline="30000"/>
              <a:t>-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800"/>
              <a:t>                 </a:t>
            </a:r>
            <a:r>
              <a:rPr lang="en-US" sz="1800">
                <a:cs typeface="Arial" charset="0"/>
              </a:rPr>
              <a:t>|</a:t>
            </a:r>
            <a:r>
              <a:rPr lang="ru-RU" sz="1800">
                <a:cs typeface="Arial" charset="0"/>
              </a:rPr>
              <a:t>                                     </a:t>
            </a:r>
            <a:r>
              <a:rPr lang="en-US" sz="1800">
                <a:cs typeface="Arial" charset="0"/>
              </a:rPr>
              <a:t>|</a:t>
            </a:r>
            <a:r>
              <a:rPr lang="ru-RU" sz="1800">
                <a:cs typeface="Arial" charset="0"/>
              </a:rPr>
              <a:t>                                       </a:t>
            </a:r>
            <a:r>
              <a:rPr lang="en-US" sz="1800">
                <a:cs typeface="Arial" charset="0"/>
              </a:rPr>
              <a:t>|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800"/>
              <a:t>                </a:t>
            </a:r>
            <a:r>
              <a:rPr lang="en-US" sz="1800"/>
              <a:t>R</a:t>
            </a:r>
            <a:r>
              <a:rPr lang="ru-RU" sz="1800"/>
              <a:t>                                   </a:t>
            </a:r>
            <a:r>
              <a:rPr lang="en-US" sz="1800">
                <a:cs typeface="Arial" charset="0"/>
              </a:rPr>
              <a:t>R</a:t>
            </a:r>
            <a:r>
              <a:rPr lang="ru-RU" sz="1800">
                <a:cs typeface="Arial" charset="0"/>
              </a:rPr>
              <a:t>                                     </a:t>
            </a:r>
            <a:r>
              <a:rPr lang="en-US" sz="1800">
                <a:cs typeface="Arial" charset="0"/>
              </a:rPr>
              <a:t>R</a:t>
            </a:r>
            <a:endParaRPr lang="ru-RU" sz="1800">
              <a:cs typeface="Arial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800" b="1">
              <a:cs typeface="Arial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>
                <a:cs typeface="Arial" charset="0"/>
              </a:rPr>
              <a:t>2) С  кислотами</a:t>
            </a:r>
            <a:r>
              <a:rPr lang="ru-RU" sz="1800">
                <a:cs typeface="Arial" charset="0"/>
              </a:rPr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800">
                <a:cs typeface="Arial" charset="0"/>
              </a:rPr>
              <a:t>  </a:t>
            </a:r>
            <a:r>
              <a:rPr lang="en-US" sz="1800"/>
              <a:t>NH</a:t>
            </a:r>
            <a:r>
              <a:rPr lang="en-US" sz="1800" baseline="-25000"/>
              <a:t>2</a:t>
            </a:r>
            <a:r>
              <a:rPr lang="en-US" sz="1800"/>
              <a:t> – CH</a:t>
            </a:r>
            <a:r>
              <a:rPr lang="ru-RU" sz="1800" baseline="-25000"/>
              <a:t>2</a:t>
            </a:r>
            <a:r>
              <a:rPr lang="en-US" sz="1800"/>
              <a:t> – COOH</a:t>
            </a:r>
            <a:r>
              <a:rPr lang="ru-RU" sz="1800"/>
              <a:t> + НС</a:t>
            </a:r>
            <a:r>
              <a:rPr lang="en-US" sz="1800">
                <a:cs typeface="Arial" charset="0"/>
              </a:rPr>
              <a:t>|</a:t>
            </a:r>
            <a:r>
              <a:rPr lang="ru-RU" sz="1800">
                <a:cs typeface="Arial" charset="0"/>
              </a:rPr>
              <a:t>  →   </a:t>
            </a:r>
            <a:r>
              <a:rPr lang="en-US" sz="1800">
                <a:cs typeface="Arial" charset="0"/>
              </a:rPr>
              <a:t>[</a:t>
            </a:r>
            <a:r>
              <a:rPr lang="en-US" sz="1800"/>
              <a:t>NH</a:t>
            </a:r>
            <a:r>
              <a:rPr lang="ru-RU" sz="1800" baseline="-25000"/>
              <a:t>3</a:t>
            </a:r>
            <a:r>
              <a:rPr lang="en-US" sz="1800"/>
              <a:t> – CH</a:t>
            </a:r>
            <a:r>
              <a:rPr lang="ru-RU" sz="1800" baseline="-25000"/>
              <a:t>2</a:t>
            </a:r>
            <a:r>
              <a:rPr lang="en-US" sz="1800"/>
              <a:t> – COOH</a:t>
            </a:r>
            <a:r>
              <a:rPr lang="ru-RU" sz="1800"/>
              <a:t> </a:t>
            </a:r>
            <a:r>
              <a:rPr lang="en-US" sz="1800">
                <a:cs typeface="Arial" charset="0"/>
              </a:rPr>
              <a:t>]</a:t>
            </a:r>
            <a:r>
              <a:rPr lang="ru-RU" sz="1800">
                <a:cs typeface="Arial" charset="0"/>
              </a:rPr>
              <a:t> С</a:t>
            </a:r>
            <a:r>
              <a:rPr lang="en-US" sz="1800">
                <a:cs typeface="Arial" charset="0"/>
              </a:rPr>
              <a:t>|</a:t>
            </a:r>
            <a:r>
              <a:rPr lang="ru-RU" sz="1800"/>
              <a:t>   хлорид </a:t>
            </a:r>
            <a:r>
              <a:rPr lang="en-US" sz="1800"/>
              <a:t>  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/>
              <a:t> </a:t>
            </a:r>
            <a:r>
              <a:rPr lang="ru-RU" sz="1800"/>
              <a:t>как  основание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>
                <a:cs typeface="Arial" charset="0"/>
              </a:rPr>
              <a:t>3) С основаниями</a:t>
            </a:r>
            <a:endParaRPr lang="en-US" sz="1800" b="1">
              <a:cs typeface="Arial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>
                <a:cs typeface="Arial" charset="0"/>
              </a:rPr>
              <a:t>  </a:t>
            </a:r>
            <a:r>
              <a:rPr lang="en-US" sz="1800"/>
              <a:t>NH</a:t>
            </a:r>
            <a:r>
              <a:rPr lang="en-US" sz="1800" baseline="-25000"/>
              <a:t>2</a:t>
            </a:r>
            <a:r>
              <a:rPr lang="en-US" sz="1800"/>
              <a:t> – CH</a:t>
            </a:r>
            <a:r>
              <a:rPr lang="ru-RU" sz="1800" baseline="-25000"/>
              <a:t>2</a:t>
            </a:r>
            <a:r>
              <a:rPr lang="en-US" sz="1800"/>
              <a:t> – COOH</a:t>
            </a:r>
            <a:r>
              <a:rPr lang="ru-RU" sz="1800"/>
              <a:t> + </a:t>
            </a:r>
            <a:r>
              <a:rPr lang="en-US" sz="1800"/>
              <a:t>Na OH </a:t>
            </a:r>
            <a:r>
              <a:rPr lang="en-US" sz="1800">
                <a:cs typeface="Arial" charset="0"/>
              </a:rPr>
              <a:t>→ </a:t>
            </a:r>
            <a:r>
              <a:rPr lang="en-US" sz="1800"/>
              <a:t>NH</a:t>
            </a:r>
            <a:r>
              <a:rPr lang="en-US" sz="1800" baseline="-25000"/>
              <a:t>2</a:t>
            </a:r>
            <a:r>
              <a:rPr lang="en-US" sz="1800"/>
              <a:t> – CH</a:t>
            </a:r>
            <a:r>
              <a:rPr lang="ru-RU" sz="1800" baseline="-25000"/>
              <a:t>2</a:t>
            </a:r>
            <a:r>
              <a:rPr lang="en-US" sz="1800"/>
              <a:t> – COONa  + H</a:t>
            </a:r>
            <a:r>
              <a:rPr lang="en-US" sz="1800" baseline="-25000"/>
              <a:t>2</a:t>
            </a:r>
            <a:r>
              <a:rPr lang="en-US" sz="1800"/>
              <a:t>O</a:t>
            </a:r>
            <a:r>
              <a:rPr lang="ru-RU" sz="1800"/>
              <a:t>       </a:t>
            </a:r>
            <a:endParaRPr lang="en-US" sz="180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800"/>
              <a:t> как кислота</a:t>
            </a:r>
          </a:p>
          <a:p>
            <a:pPr>
              <a:lnSpc>
                <a:spcPct val="80000"/>
              </a:lnSpc>
              <a:buFontTx/>
              <a:buAutoNum type="arabicParenR" startAt="3"/>
            </a:pPr>
            <a:endParaRPr lang="ru-RU" sz="1800">
              <a:cs typeface="Arial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ru-RU" sz="1800" b="1">
              <a:cs typeface="Arial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468313" y="620713"/>
            <a:ext cx="508635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ru-RU" b="1"/>
              <a:t>Физические :</a:t>
            </a:r>
            <a:r>
              <a:rPr lang="ru-RU"/>
              <a:t> сладкие, безвкусные, горькие </a:t>
            </a:r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6588125" y="620713"/>
            <a:ext cx="17272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ru-RU"/>
              <a:t>Почему?</a:t>
            </a: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5832475" y="836613"/>
            <a:ext cx="33115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Вывод: зависит от радикала</a:t>
            </a:r>
          </a:p>
        </p:txBody>
      </p:sp>
      <p:sp>
        <p:nvSpPr>
          <p:cNvPr id="7181" name="Rectangle 13"/>
          <p:cNvSpPr>
            <a:spLocks noChangeArrowheads="1"/>
          </p:cNvSpPr>
          <p:nvPr/>
        </p:nvSpPr>
        <p:spPr bwMode="auto">
          <a:xfrm>
            <a:off x="250825" y="4149725"/>
            <a:ext cx="5757863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ru-RU" b="1" u="sng"/>
              <a:t>Вывод :</a:t>
            </a:r>
            <a:r>
              <a:rPr lang="ru-RU"/>
              <a:t>    органические </a:t>
            </a:r>
            <a:r>
              <a:rPr lang="ru-RU" b="1"/>
              <a:t>амфотерные соединения</a:t>
            </a:r>
          </a:p>
        </p:txBody>
      </p:sp>
      <p:sp>
        <p:nvSpPr>
          <p:cNvPr id="7182" name="Rectangle 14"/>
          <p:cNvSpPr>
            <a:spLocks noChangeArrowheads="1"/>
          </p:cNvSpPr>
          <p:nvPr/>
        </p:nvSpPr>
        <p:spPr bwMode="auto">
          <a:xfrm>
            <a:off x="0" y="4508500"/>
            <a:ext cx="91440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/>
              <a:t>4)</a:t>
            </a:r>
            <a:r>
              <a:rPr lang="ru-RU"/>
              <a:t> Специфическое  - взаимодействие между собой</a:t>
            </a:r>
          </a:p>
          <a:p>
            <a:r>
              <a:rPr lang="ru-RU"/>
              <a:t>     </a:t>
            </a:r>
            <a:r>
              <a:rPr lang="en-US"/>
              <a:t>NH</a:t>
            </a:r>
            <a:r>
              <a:rPr lang="en-US" baseline="-25000"/>
              <a:t>2</a:t>
            </a:r>
            <a:r>
              <a:rPr lang="en-US"/>
              <a:t> – CH</a:t>
            </a:r>
            <a:r>
              <a:rPr lang="ru-RU" baseline="-25000"/>
              <a:t>2</a:t>
            </a:r>
            <a:r>
              <a:rPr lang="en-US"/>
              <a:t> – COOH</a:t>
            </a:r>
            <a:r>
              <a:rPr lang="ru-RU"/>
              <a:t> + Н</a:t>
            </a:r>
            <a:r>
              <a:rPr lang="en-US"/>
              <a:t>NH – CH</a:t>
            </a:r>
            <a:r>
              <a:rPr lang="ru-RU" baseline="-25000"/>
              <a:t>2</a:t>
            </a:r>
            <a:r>
              <a:rPr lang="en-US"/>
              <a:t> – COOH</a:t>
            </a:r>
            <a:r>
              <a:rPr lang="ru-RU"/>
              <a:t> → </a:t>
            </a:r>
            <a:r>
              <a:rPr lang="en-US"/>
              <a:t>NH</a:t>
            </a:r>
            <a:r>
              <a:rPr lang="en-US" baseline="-25000"/>
              <a:t>2</a:t>
            </a:r>
            <a:r>
              <a:rPr lang="en-US"/>
              <a:t> – CH</a:t>
            </a:r>
            <a:r>
              <a:rPr lang="ru-RU" baseline="-25000"/>
              <a:t>2</a:t>
            </a:r>
            <a:r>
              <a:rPr lang="en-US"/>
              <a:t> – </a:t>
            </a:r>
            <a:r>
              <a:rPr lang="en-US" b="1"/>
              <a:t>CO</a:t>
            </a:r>
            <a:r>
              <a:rPr lang="ru-RU" b="1"/>
              <a:t>- </a:t>
            </a:r>
            <a:r>
              <a:rPr lang="en-US" b="1"/>
              <a:t>NH</a:t>
            </a:r>
            <a:r>
              <a:rPr lang="en-US"/>
              <a:t> – CH</a:t>
            </a:r>
            <a:r>
              <a:rPr lang="ru-RU" baseline="-25000"/>
              <a:t>2</a:t>
            </a:r>
            <a:r>
              <a:rPr lang="en-US"/>
              <a:t> –COOH</a:t>
            </a:r>
            <a:r>
              <a:rPr lang="ru-RU"/>
              <a:t> </a:t>
            </a:r>
          </a:p>
          <a:p>
            <a:r>
              <a:rPr lang="ru-RU"/>
              <a:t>                                                                                                        пептидная</a:t>
            </a:r>
          </a:p>
          <a:p>
            <a:r>
              <a:rPr lang="ru-RU"/>
              <a:t>                                                                                                             связь</a:t>
            </a:r>
          </a:p>
          <a:p>
            <a:endParaRPr lang="ru-RU" b="1"/>
          </a:p>
        </p:txBody>
      </p:sp>
      <p:sp>
        <p:nvSpPr>
          <p:cNvPr id="7183" name="Rectangle 15"/>
          <p:cNvSpPr>
            <a:spLocks noChangeArrowheads="1"/>
          </p:cNvSpPr>
          <p:nvPr/>
        </p:nvSpPr>
        <p:spPr bwMode="auto">
          <a:xfrm>
            <a:off x="0" y="5445125"/>
            <a:ext cx="87106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u="sng"/>
              <a:t>Вывод:</a:t>
            </a:r>
            <a:endParaRPr lang="en-US" b="1" u="sng"/>
          </a:p>
          <a:p>
            <a:r>
              <a:rPr lang="el-GR">
                <a:cs typeface="Arial" charset="0"/>
              </a:rPr>
              <a:t>α</a:t>
            </a:r>
            <a:r>
              <a:rPr lang="en-US">
                <a:cs typeface="Arial" charset="0"/>
              </a:rPr>
              <a:t>-</a:t>
            </a:r>
            <a:r>
              <a:rPr lang="ru-RU" b="1"/>
              <a:t>аминокислоты – элементарные частицы природных</a:t>
            </a:r>
            <a:r>
              <a:rPr lang="ru-RU"/>
              <a:t> </a:t>
            </a:r>
            <a:r>
              <a:rPr lang="ru-RU" b="1"/>
              <a:t>полимеров- белков</a:t>
            </a:r>
          </a:p>
        </p:txBody>
      </p:sp>
      <p:sp>
        <p:nvSpPr>
          <p:cNvPr id="7185" name="Text Box 17"/>
          <p:cNvSpPr txBox="1">
            <a:spLocks noChangeArrowheads="1"/>
          </p:cNvSpPr>
          <p:nvPr/>
        </p:nvSpPr>
        <p:spPr bwMode="auto">
          <a:xfrm>
            <a:off x="3563938" y="2276475"/>
            <a:ext cx="2016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Биполярный ион</a:t>
            </a:r>
          </a:p>
        </p:txBody>
      </p:sp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971550" y="1557338"/>
            <a:ext cx="5329238" cy="719137"/>
            <a:chOff x="930" y="981"/>
            <a:chExt cx="3357" cy="453"/>
          </a:xfrm>
        </p:grpSpPr>
        <p:sp>
          <p:nvSpPr>
            <p:cNvPr id="7172" name="Line 4"/>
            <p:cNvSpPr>
              <a:spLocks noChangeShapeType="1"/>
            </p:cNvSpPr>
            <p:nvPr/>
          </p:nvSpPr>
          <p:spPr bwMode="auto">
            <a:xfrm>
              <a:off x="1837" y="981"/>
              <a:ext cx="2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73" name="Line 5"/>
            <p:cNvSpPr>
              <a:spLocks noChangeShapeType="1"/>
            </p:cNvSpPr>
            <p:nvPr/>
          </p:nvSpPr>
          <p:spPr bwMode="auto">
            <a:xfrm flipH="1">
              <a:off x="1837" y="1026"/>
              <a:ext cx="18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74" name="Line 6"/>
            <p:cNvSpPr>
              <a:spLocks noChangeShapeType="1"/>
            </p:cNvSpPr>
            <p:nvPr/>
          </p:nvSpPr>
          <p:spPr bwMode="auto">
            <a:xfrm>
              <a:off x="3379" y="981"/>
              <a:ext cx="2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75" name="Line 7"/>
            <p:cNvSpPr>
              <a:spLocks noChangeShapeType="1"/>
            </p:cNvSpPr>
            <p:nvPr/>
          </p:nvSpPr>
          <p:spPr bwMode="auto">
            <a:xfrm flipH="1">
              <a:off x="3379" y="1026"/>
              <a:ext cx="18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86" name="Line 18"/>
            <p:cNvSpPr>
              <a:spLocks noChangeShapeType="1"/>
            </p:cNvSpPr>
            <p:nvPr/>
          </p:nvSpPr>
          <p:spPr bwMode="auto">
            <a:xfrm>
              <a:off x="930" y="1434"/>
              <a:ext cx="273" cy="0"/>
            </a:xfrm>
            <a:prstGeom prst="line">
              <a:avLst/>
            </a:prstGeom>
            <a:noFill/>
            <a:ln w="57150">
              <a:solidFill>
                <a:srgbClr val="990033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87" name="Line 19"/>
            <p:cNvSpPr>
              <a:spLocks noChangeShapeType="1"/>
            </p:cNvSpPr>
            <p:nvPr/>
          </p:nvSpPr>
          <p:spPr bwMode="auto">
            <a:xfrm>
              <a:off x="2426" y="1434"/>
              <a:ext cx="273" cy="0"/>
            </a:xfrm>
            <a:prstGeom prst="line">
              <a:avLst/>
            </a:prstGeom>
            <a:noFill/>
            <a:ln w="571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88" name="Line 20"/>
            <p:cNvSpPr>
              <a:spLocks noChangeShapeType="1"/>
            </p:cNvSpPr>
            <p:nvPr/>
          </p:nvSpPr>
          <p:spPr bwMode="auto">
            <a:xfrm>
              <a:off x="4014" y="1434"/>
              <a:ext cx="273" cy="0"/>
            </a:xfrm>
            <a:prstGeom prst="line">
              <a:avLst/>
            </a:prstGeom>
            <a:noFill/>
            <a:ln w="57150">
              <a:solidFill>
                <a:srgbClr val="003399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190" name="Rectangle 22"/>
          <p:cNvSpPr>
            <a:spLocks noChangeArrowheads="1"/>
          </p:cNvSpPr>
          <p:nvPr/>
        </p:nvSpPr>
        <p:spPr bwMode="auto">
          <a:xfrm>
            <a:off x="468313" y="908050"/>
            <a:ext cx="187642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ru-RU" b="1"/>
              <a:t>Химические :</a:t>
            </a:r>
            <a:r>
              <a:rPr lang="ru-RU"/>
              <a:t> </a:t>
            </a:r>
          </a:p>
        </p:txBody>
      </p:sp>
      <p:pic>
        <p:nvPicPr>
          <p:cNvPr id="7191" name="Picture 23" descr="DSC0628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51725" y="1196975"/>
            <a:ext cx="1493838" cy="19907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2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build="p"/>
      <p:bldP spid="7178" grpId="0"/>
      <p:bldP spid="7179" grpId="0"/>
      <p:bldP spid="7180" grpId="0"/>
      <p:bldP spid="7181" grpId="0"/>
      <p:bldP spid="7182" grpId="0"/>
      <p:bldP spid="7183" grpId="0"/>
      <p:bldP spid="7185" grpId="0"/>
      <p:bldP spid="719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908050"/>
            <a:ext cx="3494118" cy="1317625"/>
          </a:xfrm>
        </p:spPr>
        <p:txBody>
          <a:bodyPr/>
          <a:lstStyle/>
          <a:p>
            <a:r>
              <a:rPr lang="ru-RU" sz="3800" dirty="0"/>
              <a:t>лабораторный 	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844675"/>
            <a:ext cx="5761037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/>
              <a:t>уксусная кислота </a:t>
            </a:r>
            <a:r>
              <a:rPr lang="ru-RU" sz="2400">
                <a:cs typeface="Arial" charset="0"/>
              </a:rPr>
              <a:t>→хлоруксусная кислота→аминоуксусная кислота</a:t>
            </a:r>
          </a:p>
          <a:p>
            <a:pPr>
              <a:lnSpc>
                <a:spcPct val="90000"/>
              </a:lnSpc>
            </a:pPr>
            <a:r>
              <a:rPr lang="ru-RU" sz="2400">
                <a:cs typeface="Arial" charset="0"/>
              </a:rPr>
              <a:t>СН</a:t>
            </a:r>
            <a:r>
              <a:rPr lang="ru-RU" sz="2400" baseline="-25000">
                <a:cs typeface="Arial" charset="0"/>
              </a:rPr>
              <a:t>3</a:t>
            </a:r>
            <a:r>
              <a:rPr lang="ru-RU" sz="2400">
                <a:cs typeface="Arial" charset="0"/>
              </a:rPr>
              <a:t>-СООН + С</a:t>
            </a:r>
            <a:r>
              <a:rPr lang="en-US" sz="2400">
                <a:cs typeface="Arial" charset="0"/>
              </a:rPr>
              <a:t>l</a:t>
            </a:r>
            <a:r>
              <a:rPr lang="ru-RU" sz="2400" baseline="-25000">
                <a:cs typeface="Arial" charset="0"/>
              </a:rPr>
              <a:t>2</a:t>
            </a:r>
            <a:r>
              <a:rPr lang="ru-RU" sz="2400" baseline="30000">
                <a:cs typeface="Arial" charset="0"/>
              </a:rPr>
              <a:t> </a:t>
            </a:r>
            <a:r>
              <a:rPr lang="ru-RU" sz="2400">
                <a:cs typeface="Arial" charset="0"/>
              </a:rPr>
              <a:t>→ СН</a:t>
            </a:r>
            <a:r>
              <a:rPr lang="ru-RU" sz="2400" baseline="-25000">
                <a:cs typeface="Arial" charset="0"/>
              </a:rPr>
              <a:t>2</a:t>
            </a:r>
            <a:r>
              <a:rPr lang="ru-RU" sz="2400">
                <a:cs typeface="Arial" charset="0"/>
              </a:rPr>
              <a:t>-СООН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>
                <a:cs typeface="Arial" charset="0"/>
              </a:rPr>
              <a:t>                                     </a:t>
            </a:r>
            <a:r>
              <a:rPr lang="en-US" sz="2400">
                <a:cs typeface="Arial" charset="0"/>
              </a:rPr>
              <a:t>|</a:t>
            </a:r>
            <a:r>
              <a:rPr lang="ru-RU" sz="2400">
                <a:cs typeface="Arial" charset="0"/>
              </a:rPr>
              <a:t>                                 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400">
                <a:cs typeface="Arial" charset="0"/>
              </a:rPr>
              <a:t>				   Cl</a:t>
            </a:r>
          </a:p>
          <a:p>
            <a:pPr>
              <a:lnSpc>
                <a:spcPct val="90000"/>
              </a:lnSpc>
            </a:pPr>
            <a:r>
              <a:rPr lang="ru-RU" sz="2400">
                <a:cs typeface="Arial" charset="0"/>
              </a:rPr>
              <a:t>СН</a:t>
            </a:r>
            <a:r>
              <a:rPr lang="ru-RU" sz="2400" baseline="-25000">
                <a:cs typeface="Arial" charset="0"/>
              </a:rPr>
              <a:t>2</a:t>
            </a:r>
            <a:r>
              <a:rPr lang="ru-RU" sz="2400">
                <a:cs typeface="Arial" charset="0"/>
              </a:rPr>
              <a:t>-СООН + </a:t>
            </a:r>
            <a:r>
              <a:rPr lang="ru-RU" sz="2400"/>
              <a:t> </a:t>
            </a:r>
            <a:r>
              <a:rPr lang="en-US" sz="2400"/>
              <a:t>NH</a:t>
            </a:r>
            <a:r>
              <a:rPr lang="ru-RU" sz="2400" baseline="-25000"/>
              <a:t>3</a:t>
            </a:r>
            <a:r>
              <a:rPr lang="en-US" sz="2400"/>
              <a:t> </a:t>
            </a:r>
            <a:r>
              <a:rPr lang="en-US" sz="2400">
                <a:cs typeface="Arial" charset="0"/>
              </a:rPr>
              <a:t>→</a:t>
            </a:r>
            <a:r>
              <a:rPr lang="ru-RU" sz="2400">
                <a:cs typeface="Arial" charset="0"/>
              </a:rPr>
              <a:t> СН</a:t>
            </a:r>
            <a:r>
              <a:rPr lang="ru-RU" sz="2400" baseline="-25000">
                <a:cs typeface="Arial" charset="0"/>
              </a:rPr>
              <a:t>2</a:t>
            </a:r>
            <a:r>
              <a:rPr lang="ru-RU" sz="2400">
                <a:cs typeface="Arial" charset="0"/>
              </a:rPr>
              <a:t>-СООН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>
                <a:cs typeface="Arial" charset="0"/>
              </a:rPr>
              <a:t>    </a:t>
            </a:r>
            <a:r>
              <a:rPr lang="en-US" sz="2400">
                <a:cs typeface="Arial" charset="0"/>
              </a:rPr>
              <a:t>|</a:t>
            </a:r>
            <a:r>
              <a:rPr lang="ru-RU" sz="2400">
                <a:cs typeface="Arial" charset="0"/>
              </a:rPr>
              <a:t>                                    </a:t>
            </a:r>
            <a:r>
              <a:rPr lang="en-US" sz="2400">
                <a:cs typeface="Arial" charset="0"/>
              </a:rPr>
              <a:t>|</a:t>
            </a:r>
            <a:r>
              <a:rPr lang="ru-RU" sz="2400">
                <a:cs typeface="Arial" charset="0"/>
              </a:rPr>
              <a:t>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>
                <a:cs typeface="Arial" charset="0"/>
              </a:rPr>
              <a:t>   С</a:t>
            </a:r>
            <a:r>
              <a:rPr lang="en-US" sz="2400">
                <a:cs typeface="Arial" charset="0"/>
              </a:rPr>
              <a:t>l</a:t>
            </a:r>
            <a:r>
              <a:rPr lang="ru-RU" sz="2400">
                <a:cs typeface="Arial" charset="0"/>
              </a:rPr>
              <a:t>                                  </a:t>
            </a:r>
            <a:r>
              <a:rPr lang="en-US" sz="2400"/>
              <a:t>NH</a:t>
            </a:r>
            <a:r>
              <a:rPr lang="en-US" sz="2400" baseline="-25000"/>
              <a:t>2</a:t>
            </a:r>
            <a:r>
              <a:rPr lang="ru-RU" sz="2400">
                <a:cs typeface="Arial" charset="0"/>
              </a:rPr>
              <a:t>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400">
              <a:cs typeface="Arial" charset="0"/>
            </a:endParaRPr>
          </a:p>
          <a:p>
            <a:pPr>
              <a:lnSpc>
                <a:spcPct val="90000"/>
              </a:lnSpc>
            </a:pPr>
            <a:endParaRPr lang="ru-RU" sz="2400">
              <a:cs typeface="Arial" charset="0"/>
            </a:endParaRP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2916238" y="260350"/>
            <a:ext cx="3889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>
                <a:solidFill>
                  <a:schemeClr val="tx2"/>
                </a:solidFill>
              </a:rPr>
              <a:t>способы получения</a:t>
            </a:r>
            <a:r>
              <a:rPr lang="ru-RU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8197" name="Line 5"/>
          <p:cNvSpPr>
            <a:spLocks noChangeShapeType="1"/>
          </p:cNvSpPr>
          <p:nvPr/>
        </p:nvSpPr>
        <p:spPr bwMode="auto">
          <a:xfrm flipH="1">
            <a:off x="2987675" y="692150"/>
            <a:ext cx="504825" cy="4333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198" name="Line 6"/>
          <p:cNvSpPr>
            <a:spLocks noChangeShapeType="1"/>
          </p:cNvSpPr>
          <p:nvPr/>
        </p:nvSpPr>
        <p:spPr bwMode="auto">
          <a:xfrm>
            <a:off x="5148263" y="692150"/>
            <a:ext cx="504825" cy="4333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2268538" y="1557338"/>
            <a:ext cx="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00" name="Line 8"/>
          <p:cNvSpPr>
            <a:spLocks noChangeShapeType="1"/>
          </p:cNvSpPr>
          <p:nvPr/>
        </p:nvSpPr>
        <p:spPr bwMode="auto">
          <a:xfrm>
            <a:off x="7092950" y="1628775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6659563" y="2060575"/>
            <a:ext cx="1800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гидролиз белков</a:t>
            </a:r>
          </a:p>
        </p:txBody>
      </p:sp>
      <p:sp>
        <p:nvSpPr>
          <p:cNvPr id="8203" name="Rectangle 11"/>
          <p:cNvSpPr>
            <a:spLocks noChangeArrowheads="1"/>
          </p:cNvSpPr>
          <p:nvPr/>
        </p:nvSpPr>
        <p:spPr bwMode="auto">
          <a:xfrm>
            <a:off x="5003800" y="974725"/>
            <a:ext cx="3540125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800">
                <a:solidFill>
                  <a:schemeClr val="tx2"/>
                </a:solidFill>
                <a:latin typeface="Garamond" pitchFamily="18" charset="0"/>
              </a:rPr>
              <a:t>промышленный: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1" dur="8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2" dur="8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8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 build="p"/>
      <p:bldP spid="8196" grpId="0"/>
      <p:bldP spid="8197" grpId="0" animBg="1"/>
      <p:bldP spid="8198" grpId="0" animBg="1"/>
      <p:bldP spid="8199" grpId="0" animBg="1"/>
      <p:bldP spid="8200" grpId="0" animBg="1"/>
      <p:bldP spid="8201" grpId="0"/>
      <p:bldP spid="820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pic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67525"/>
          </a:xfrm>
          <a:noFill/>
          <a:ln/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5345113" y="44450"/>
            <a:ext cx="37639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u="sng"/>
              <a:t>Образование полипептидов</a:t>
            </a:r>
          </a:p>
        </p:txBody>
      </p:sp>
      <p:pic>
        <p:nvPicPr>
          <p:cNvPr id="9220" name="Picture 4" descr="731px-Peptidformationbal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90613" y="639763"/>
            <a:ext cx="6962775" cy="57054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руги на воде">
  <a:themeElements>
    <a:clrScheme name="рамка2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рамка23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мка2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мка2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мка2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круги на воде</Template>
  <TotalTime>12</TotalTime>
  <Words>517</Words>
  <Application>Microsoft Office PowerPoint</Application>
  <PresentationFormat>Экран (4:3)</PresentationFormat>
  <Paragraphs>100</Paragraphs>
  <Slides>12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Garamond</vt:lpstr>
      <vt:lpstr>Tahoma</vt:lpstr>
      <vt:lpstr>Times New Roman</vt:lpstr>
      <vt:lpstr>Wingdings</vt:lpstr>
      <vt:lpstr>круги на воде</vt:lpstr>
      <vt:lpstr>Image</vt:lpstr>
      <vt:lpstr>Аминокислоты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Свойства:</vt:lpstr>
      <vt:lpstr>лабораторный  </vt:lpstr>
      <vt:lpstr>Презентация PowerPoint</vt:lpstr>
      <vt:lpstr>Презентация PowerPoint</vt:lpstr>
      <vt:lpstr>Презентация PowerPoint</vt:lpstr>
      <vt:lpstr>Применение аминокислот</vt:lpstr>
    </vt:vector>
  </TitlesOfParts>
  <Company>Дом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Аминокислоты </dc:title>
  <dc:creator>Татьяна</dc:creator>
  <cp:lastModifiedBy>Розин Дмитрий Александрович</cp:lastModifiedBy>
  <cp:revision>3</cp:revision>
  <dcterms:created xsi:type="dcterms:W3CDTF">2011-09-14T17:54:04Z</dcterms:created>
  <dcterms:modified xsi:type="dcterms:W3CDTF">2016-06-14T03:40:04Z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528689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